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76" r:id="rId4"/>
    <p:sldId id="256" r:id="rId5"/>
    <p:sldId id="277" r:id="rId6"/>
    <p:sldId id="257" r:id="rId7"/>
    <p:sldId id="258" r:id="rId8"/>
    <p:sldId id="259" r:id="rId9"/>
    <p:sldId id="260" r:id="rId10"/>
    <p:sldId id="262" r:id="rId11"/>
    <p:sldId id="264" r:id="rId12"/>
    <p:sldId id="261" r:id="rId13"/>
    <p:sldId id="265" r:id="rId14"/>
    <p:sldId id="266" r:id="rId15"/>
    <p:sldId id="267" r:id="rId16"/>
    <p:sldId id="268" r:id="rId17"/>
    <p:sldId id="271" r:id="rId18"/>
    <p:sldId id="269" r:id="rId19"/>
    <p:sldId id="272" r:id="rId20"/>
    <p:sldId id="270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5050"/>
    <a:srgbClr val="009999"/>
    <a:srgbClr val="9900CC"/>
    <a:srgbClr val="333399"/>
    <a:srgbClr val="FF6600"/>
    <a:srgbClr val="8000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042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3DE6-7E9E-47ED-AB40-8EA2A470811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1F17-CF4E-4AB8-BFE9-54F04C8BB9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ững hình nền powerpoint slide mở đầu ấn tượ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200" y="455756"/>
            <a:ext cx="2916548" cy="345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34" y="455756"/>
            <a:ext cx="2916548" cy="341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6954" y="4295841"/>
            <a:ext cx="10084246" cy="72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marR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chemeClr val="tx2">
                    <a:lumMod val="75000"/>
                  </a:schemeClr>
                </a:solidFill>
                <a:effectLst/>
                <a:latin typeface="VNI-Garam" pitchFamily="2" charset="0"/>
                <a:ea typeface="Arial" panose="020B0604020202020204" pitchFamily="34" charset="0"/>
              </a:rPr>
              <a:t>“What do Daisy and Gareth decide to do?”</a:t>
            </a:r>
            <a:endParaRPr lang="en-US" sz="1200" dirty="0">
              <a:solidFill>
                <a:schemeClr val="tx2">
                  <a:lumMod val="75000"/>
                </a:schemeClr>
              </a:solidFill>
              <a:effectLst/>
              <a:latin typeface="VNI-Garam" pitchFamily="2" charset="0"/>
              <a:ea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914" y="5119713"/>
            <a:ext cx="9235440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260350" algn="l"/>
              </a:tabLst>
            </a:pPr>
            <a:r>
              <a:rPr lang="en-US" sz="3200" b="1" i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 </a:t>
            </a:r>
            <a:r>
              <a:rPr lang="en-US" sz="3200" b="1" i="1" dirty="0">
                <a:solidFill>
                  <a:srgbClr val="9933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decide to go to the dance competition and the concert, and the disco in the evening.</a:t>
            </a:r>
            <a:endParaRPr lang="en-US" sz="3200" b="1" i="1" dirty="0">
              <a:solidFill>
                <a:srgbClr val="993366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885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121920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99"/>
                </a:solidFill>
                <a:effectLst/>
                <a:latin typeface=".VnVogue" panose="020B7200000000000000" pitchFamily="34" charset="0"/>
                <a:ea typeface="MS Mincho" panose="02020609040205080304" pitchFamily="49" charset="-128"/>
              </a:rPr>
              <a:t>Find the words/ phrases with the same meanings in the dialogue</a:t>
            </a:r>
            <a:endParaRPr lang="en-US" sz="3200" dirty="0">
              <a:solidFill>
                <a:srgbClr val="333399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19" y="1837590"/>
            <a:ext cx="84408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</a:rPr>
              <a:t>1) Which ones show that you agree?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52" y="3228457"/>
            <a:ext cx="923949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</a:rPr>
              <a:t>2) Which ones do you use while you think?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Calisto MT" panose="02040603050505030304" pitchFamily="18" charset="0"/>
              </a:rPr>
              <a:t> </a:t>
            </a:r>
            <a:endParaRPr lang="en-US" sz="3400" b="1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49" y="4664401"/>
            <a:ext cx="86607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chemeClr val="accent6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MS Mincho" panose="02020609040205080304" pitchFamily="49" charset="-128"/>
              </a:rPr>
              <a:t>3) Which do you use when you’re surprised? </a:t>
            </a:r>
            <a:endParaRPr lang="en-US" sz="3400" b="1" i="1" dirty="0">
              <a:solidFill>
                <a:schemeClr val="accent6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2481" y="1875042"/>
            <a:ext cx="8016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Right ; Yes, OK.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6782765" y="2025066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593239" y="3250011"/>
            <a:ext cx="3485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Mmm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 ; Well.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Arrow: Right 17"/>
          <p:cNvSpPr/>
          <p:nvPr/>
        </p:nvSpPr>
        <p:spPr>
          <a:xfrm>
            <a:off x="7724172" y="3405672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/>
          <p:cNvSpPr/>
          <p:nvPr/>
        </p:nvSpPr>
        <p:spPr>
          <a:xfrm>
            <a:off x="8024150" y="4883455"/>
            <a:ext cx="671331" cy="30777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911543" y="4724031"/>
            <a:ext cx="2778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MS Mincho" panose="02020609040205080304" pitchFamily="49" charset="-128"/>
              </a:rPr>
              <a:t>No? 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028" y="2767941"/>
            <a:ext cx="7882359" cy="1631216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0000" b="1" dirty="0">
                <a:ln w="1270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D60093"/>
                </a:solidFill>
                <a:latin typeface="Modern Love Grunge" panose="04070805081005020601" pitchFamily="82" charset="0"/>
              </a:rPr>
              <a:t>Role – play </a:t>
            </a:r>
            <a:endParaRPr lang="en-US" sz="10000" b="1" dirty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rgbClr val="D60093"/>
              </a:solidFill>
              <a:latin typeface="Modern Love Grunge" panose="04070805081005020601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903" y="874417"/>
            <a:ext cx="10912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Watch or listen again. Then practice the dialogue.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19,031 BEST Kids Talking Cartoon IMAGES, STOCK PHOTOS &amp; VECTORS | Adobe  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4" r="66937"/>
          <a:stretch>
            <a:fillRect/>
          </a:stretch>
        </p:blipFill>
        <p:spPr bwMode="auto">
          <a:xfrm>
            <a:off x="2387280" y="2708476"/>
            <a:ext cx="2207870" cy="4149524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,031 BEST Kids Talking Cartoon IMAGES, STOCK PHOTOS &amp; VECTORS | Adobe  Stock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5" t="34110" r="-1464" b="675"/>
          <a:stretch>
            <a:fillRect/>
          </a:stretch>
        </p:blipFill>
        <p:spPr bwMode="auto">
          <a:xfrm>
            <a:off x="5675455" y="2771993"/>
            <a:ext cx="3144454" cy="40860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riends Plus for Vietnam G6 SB Track 1.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1574" y="5223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693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64702" y="1495937"/>
          <a:ext cx="9398643" cy="3885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8643"/>
              </a:tblGrid>
              <a:tr h="2050999">
                <a:tc>
                  <a:txBody>
                    <a:bodyPr/>
                    <a:lstStyle/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What’s on?</a:t>
                      </a:r>
                      <a:endParaRPr lang="en-US" sz="34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want to do / see?</a:t>
                      </a:r>
                      <a:endParaRPr lang="en-US" sz="34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I’m not really interested in (the) … .</a:t>
                      </a:r>
                      <a:endParaRPr lang="en-US" sz="34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like the sound of (the) … .</a:t>
                      </a:r>
                      <a:endParaRPr lang="en-US" sz="34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about (the) … ?</a:t>
                      </a:r>
                      <a:endParaRPr lang="en-US" sz="34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0" marR="0" indent="-457200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146050" algn="l"/>
                        </a:tabLst>
                      </a:pPr>
                      <a:r>
                        <a:rPr lang="en-US" sz="34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Let’s go to (the) … .</a:t>
                      </a:r>
                      <a:endParaRPr lang="en-US" sz="3400" i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1304" y="535098"/>
            <a:ext cx="9398642" cy="98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 indent="51435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46050" algn="l"/>
              </a:tabLst>
            </a:pPr>
            <a:r>
              <a:rPr lang="en-US" sz="4000" b="1" dirty="0">
                <a:solidFill>
                  <a:srgbClr val="CC0066"/>
                </a:solidFill>
                <a:effectLst/>
                <a:latin typeface="Modern Love Grunge" panose="04070805081005020601" pitchFamily="82" charset="0"/>
                <a:cs typeface="Times New Roman" panose="02020603050405020304" pitchFamily="18" charset="0"/>
              </a:rPr>
              <a:t>Making plans and </a:t>
            </a:r>
            <a:r>
              <a:rPr lang="en-US" sz="4800" b="1" dirty="0">
                <a:solidFill>
                  <a:srgbClr val="CC0066"/>
                </a:solidFill>
                <a:effectLst/>
                <a:latin typeface="Modern Love Grunge" panose="04070805081005020601" pitchFamily="82" charset="0"/>
                <a:cs typeface="Times New Roman" panose="02020603050405020304" pitchFamily="18" charset="0"/>
              </a:rPr>
              <a:t>suggestions</a:t>
            </a:r>
            <a:endParaRPr lang="en-US" sz="4000" b="1" dirty="0">
              <a:solidFill>
                <a:srgbClr val="CC0066"/>
              </a:solidFill>
              <a:effectLst/>
              <a:latin typeface="Modern Love Grunge" panose="04070805081005020601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CC"/>
                </a:solidFill>
                <a:effectLst/>
                <a:latin typeface="Colonna MT" panose="04020805060202030203" pitchFamily="82" charset="0"/>
              </a:rPr>
              <a:t>COMPLETE THE MINI-DIALOGUE. </a:t>
            </a:r>
            <a:endParaRPr lang="en-US" sz="4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9900CC"/>
              </a:solidFill>
              <a:latin typeface="Colonna MT" panose="0402080506020203020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09" y="1445959"/>
            <a:ext cx="106255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600" b="0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3600" b="0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Fun Day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school on Saturday.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What do you _____________ ?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: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the _____________ of the _______________</a:t>
            </a:r>
            <a:r>
              <a:rPr lang="en-US" sz="3600" b="0" i="0" dirty="0">
                <a:solidFill>
                  <a:srgbClr val="5959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 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: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_______________?</a:t>
            </a:r>
            <a:b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:</a:t>
            </a:r>
            <a:r>
              <a:rPr lang="en-US" sz="3600" b="0" i="0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i="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Let’s go to the and the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>
            <a:fillRect/>
          </a:stretch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59080" y="1214061"/>
            <a:ext cx="6676958" cy="3422634"/>
            <a:chOff x="1907264" y="1717683"/>
            <a:chExt cx="7149398" cy="34226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/>
            <a:srcRect l="-934" t="4289" r="934" b="1130"/>
            <a:stretch>
              <a:fillRect/>
            </a:stretch>
          </p:blipFill>
          <p:spPr>
            <a:xfrm>
              <a:off x="2059664" y="1717683"/>
              <a:ext cx="6996998" cy="342263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07264" y="1717683"/>
              <a:ext cx="1965960" cy="807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1907264" y="2697480"/>
              <a:ext cx="1597936" cy="7315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5451" y="2132969"/>
            <a:ext cx="11121098" cy="157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Prepare and practice a new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dialogue with your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parner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0798" y="1698615"/>
            <a:ext cx="45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What is it about?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407" y="2559618"/>
            <a:ext cx="6683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 The cinema </a:t>
            </a:r>
            <a:r>
              <a:rPr lang="en-US" sz="3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programme</a:t>
            </a:r>
            <a:endParaRPr 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107174"/>
            <a:ext cx="7208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5050"/>
                </a:solidFill>
                <a:effectLst/>
                <a:latin typeface="Modern Love Grunge" panose="04070805081005020601" pitchFamily="82" charset="0"/>
                <a:ea typeface="MS Mincho" panose="02020609040205080304" pitchFamily="49" charset="-128"/>
              </a:rPr>
              <a:t>DESIGN A POSTER</a:t>
            </a:r>
            <a:endParaRPr lang="en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5050"/>
              </a:solidFill>
              <a:latin typeface="Modern Love Grunge" panose="04070805081005020601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,687 Young artist Vectors, Royalty-free Vector Young artist Images |  Depositphotos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154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028616"/>
            <a:ext cx="5638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ctr">
              <a:spcBef>
                <a:spcPts val="0"/>
              </a:spcBef>
              <a:spcAft>
                <a:spcPts val="0"/>
              </a:spcAft>
              <a:tabLst>
                <a:tab pos="4400550" algn="l"/>
              </a:tabLst>
            </a:pPr>
            <a:r>
              <a:rPr lang="en-US" sz="4400" b="1" dirty="0">
                <a:ln>
                  <a:solidFill>
                    <a:srgbClr val="0099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MS Mincho" panose="02020609040205080304" pitchFamily="49" charset="-128"/>
              </a:rPr>
              <a:t>Work in pairs and design a poster for a special day at school. </a:t>
            </a:r>
            <a:endParaRPr lang="en-US" sz="4400" b="1" dirty="0">
              <a:ln>
                <a:solidFill>
                  <a:srgbClr val="009999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esigning a Survey: Fashion and Function - SoGoSurvey Blo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2240" y="1490008"/>
            <a:ext cx="7818120" cy="1938992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en-US" sz="120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CC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NI-Fato" pitchFamily="2" charset="0"/>
                <a:ea typeface="MS Mincho" panose="02020609040205080304" pitchFamily="49" charset="-128"/>
              </a:rPr>
              <a:t>“SURVEY”</a:t>
            </a:r>
            <a:endParaRPr lang="en-US" sz="120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CC006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VNI-Fato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  <a:cs typeface="Gisha" panose="020B0502040204020203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160" y="2332893"/>
            <a:ext cx="9966960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Learn by heart all structures.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prepare the next lesson: Writing. </a:t>
            </a:r>
            <a:endParaRPr 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36" y="963770"/>
            <a:ext cx="6266064" cy="541627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49"/>
            <a:ext cx="12192000" cy="685465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8484" y="1569129"/>
          <a:ext cx="9525738" cy="4423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791"/>
                <a:gridCol w="2382114"/>
                <a:gridCol w="2333167"/>
                <a:gridCol w="2100666"/>
              </a:tblGrid>
              <a:tr h="674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Activities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1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2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Student 3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33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play soccer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11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read books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17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 shopping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22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…….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7507" y="639192"/>
            <a:ext cx="11176986" cy="7096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78"/>
              </a:avLst>
            </a:prstTxWarp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What do you usually do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MS Mincho" panose="02020609040205080304" pitchFamily="49" charset="-128"/>
              </a:rPr>
              <a:t>with your friends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at the weekend?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978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171" y="2333935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6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SPEAKING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34394" y="1046238"/>
            <a:ext cx="7453002" cy="1107996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2: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days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endParaRPr lang="en-US" altLang="en-US" sz="66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+ Hình nền trắng cực đẹ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0305" y="1063473"/>
            <a:ext cx="10331390" cy="79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indent="-5715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often do at the weekend?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7074" y="2083904"/>
            <a:ext cx="14078583" cy="173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1670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you often play soccer with your friends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61670" marR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at the weekend?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531" y="4261533"/>
            <a:ext cx="8527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Who do you go shopping with?”</a:t>
            </a:r>
            <a:endParaRPr lang="en-US" sz="40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19" y="335159"/>
            <a:ext cx="4922947" cy="6187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56687" y="2120513"/>
            <a:ext cx="6182766" cy="59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Which activities interest you? </a:t>
            </a:r>
            <a:endParaRPr lang="en-US" sz="1050" i="1" dirty="0">
              <a:solidFill>
                <a:srgbClr val="002060"/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6687" y="2905780"/>
            <a:ext cx="5672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MS Mincho" panose="02020609040205080304" pitchFamily="49" charset="-128"/>
              </a:rPr>
              <a:t>Which don’t interest you?</a:t>
            </a:r>
            <a:endParaRPr lang="en-US" sz="2800" i="1" dirty="0">
              <a:solidFill>
                <a:srgbClr val="002060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730" y="1311936"/>
            <a:ext cx="609452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dance competition (n)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730" y="750292"/>
            <a:ext cx="4342730" cy="587865"/>
            <a:chOff x="1680839" y="1137236"/>
            <a:chExt cx="6096000" cy="587865"/>
          </a:xfrm>
        </p:grpSpPr>
        <p:sp>
          <p:nvSpPr>
            <p:cNvPr id="9" name="TextBox 8"/>
            <p:cNvSpPr txBox="1"/>
            <p:nvPr/>
          </p:nvSpPr>
          <p:spPr>
            <a:xfrm>
              <a:off x="1680839" y="1140326"/>
              <a:ext cx="60960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- competition (n) </a:t>
              </a:r>
              <a:endParaRPr lang="en-US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19351" y="1137236"/>
              <a:ext cx="213700" cy="1491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98813" y="1932809"/>
            <a:ext cx="4671689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costume competition (n) </a:t>
            </a:r>
            <a:endParaRPr lang="en-US" sz="3200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9730" y="2628655"/>
            <a:ext cx="2344928" cy="657103"/>
            <a:chOff x="857421" y="5494290"/>
            <a:chExt cx="2344928" cy="65710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170269" y="5607311"/>
              <a:ext cx="125310" cy="1430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57421" y="5494290"/>
              <a:ext cx="2344928" cy="657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27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- culture (n) </a:t>
              </a:r>
              <a:endParaRPr lang="en-US" sz="32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026" name="Picture 2" descr="Student athletes fight transphobia and racism in Connecticu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59" y="909828"/>
            <a:ext cx="5250946" cy="45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3998" y="56205"/>
            <a:ext cx="248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800080"/>
                </a:solidFill>
                <a:latin typeface="Bauhaus 93" panose="04030905020B02020C02" pitchFamily="82" charset="0"/>
              </a:rPr>
              <a:t>New words:</a:t>
            </a:r>
            <a:endParaRPr lang="en-US" sz="2800" u="sng" dirty="0">
              <a:solidFill>
                <a:srgbClr val="800080"/>
              </a:solidFill>
              <a:latin typeface="Bauhaus 93" panose="04030905020B02020C02" pitchFamily="82" charset="0"/>
            </a:endParaRPr>
          </a:p>
        </p:txBody>
      </p:sp>
      <p:pic>
        <p:nvPicPr>
          <p:cNvPr id="1030" name="Picture 6" descr="What to Know: Dance the World &amp; World Dance Competition - World Class  Va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522801"/>
            <a:ext cx="6852883" cy="56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ck Verreos: SASHES AND TIARAS.....Miss Universe 2020 NATIONAL COSTUMES: A  SNEAK PEAK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20" y="483918"/>
            <a:ext cx="6919282" cy="56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47735" y="2733731"/>
            <a:ext cx="9770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: the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beliefs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way of life, art, and 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customs</a:t>
            </a:r>
            <a:r>
              <a:rPr lang="en-US" sz="2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that are shared and   accepted by people in a particular society</a:t>
            </a:r>
            <a:endParaRPr lang="en-US" sz="28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902"/>
          <a:stretch>
            <a:fillRect/>
          </a:stretch>
        </p:blipFill>
        <p:spPr>
          <a:xfrm>
            <a:off x="1889132" y="2037759"/>
            <a:ext cx="3073386" cy="320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894"/>
          <a:stretch>
            <a:fillRect/>
          </a:stretch>
        </p:blipFill>
        <p:spPr>
          <a:xfrm>
            <a:off x="6943090" y="2037759"/>
            <a:ext cx="3186444" cy="335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70417" y="5339863"/>
            <a:ext cx="199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odoni MT Black" panose="02070A03080606020203" pitchFamily="18" charset="0"/>
              </a:rPr>
              <a:t>Gareth </a:t>
            </a:r>
            <a:endParaRPr lang="en-US" sz="3600" dirty="0">
              <a:solidFill>
                <a:srgbClr val="FF66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9057" y="5416063"/>
            <a:ext cx="17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Bodoni MT Black" panose="02070A03080606020203" pitchFamily="18" charset="0"/>
              </a:rPr>
              <a:t>Daisy </a:t>
            </a:r>
            <a:endParaRPr lang="en-US" sz="3600" dirty="0">
              <a:solidFill>
                <a:srgbClr val="FF6600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504" y="812010"/>
            <a:ext cx="7583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5050"/>
                </a:solidFill>
                <a:latin typeface="VNI-Goudy" pitchFamily="2" charset="0"/>
                <a:cs typeface="Courier New" panose="02070309020205020404" pitchFamily="49" charset="0"/>
              </a:rPr>
              <a:t>WHO ARE THESE PEOPLE?</a:t>
            </a:r>
            <a:endParaRPr lang="en-US" sz="4000" b="1" dirty="0">
              <a:solidFill>
                <a:srgbClr val="FF5050"/>
              </a:solidFill>
              <a:latin typeface="VNI-Goudy" pitchFamily="2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5063" y="189908"/>
            <a:ext cx="11421873" cy="647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Hi. It’s International Day at the school on Saturday.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 yes. What’s on?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lot of things. Look!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Gareth :  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What do you want to do?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Well, I’m not really interested in the (1) ______________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No? I like the sound of the (2) __________ in the evening.</a:t>
            </a:r>
            <a:endParaRPr lang="en-US" altLang="en-US" sz="28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 :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Right, and what about the ________?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Gareth :    </a:t>
            </a: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OK. Let’s go to the (4) ____________________ and the</a:t>
            </a:r>
            <a:endParaRPr lang="en-US" altLang="en-US" sz="28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concert. Then we can go to (5) _______ in the evening.</a:t>
            </a:r>
            <a:endParaRPr lang="en-US" altLang="en-US" sz="2800" dirty="0">
              <a:solidFill>
                <a:srgbClr val="242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Daisy   :    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OK. Great.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Friends Plus for Vietnam G6 SB Track 1.25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739866" y="316111"/>
            <a:ext cx="487363" cy="487362"/>
          </a:xfrm>
        </p:spPr>
      </p:pic>
      <p:sp>
        <p:nvSpPr>
          <p:cNvPr id="6" name="TextBox 5"/>
          <p:cNvSpPr txBox="1"/>
          <p:nvPr/>
        </p:nvSpPr>
        <p:spPr>
          <a:xfrm>
            <a:off x="7823200" y="2867256"/>
            <a:ext cx="24485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cooking class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4480" y="3469640"/>
            <a:ext cx="1818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concert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3439" y="4129271"/>
            <a:ext cx="121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9200" y="4736124"/>
            <a:ext cx="3749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dance competition</a:t>
            </a:r>
            <a:endParaRPr lang="en-US" sz="3200" i="1" dirty="0">
              <a:solidFill>
                <a:srgbClr val="FF5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5919" y="5412339"/>
            <a:ext cx="132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5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disco</a:t>
            </a:r>
            <a:endParaRPr lang="en-US" sz="3200" i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2277</Words>
  <Application>WPS Presentation</Application>
  <PresentationFormat>Widescreen</PresentationFormat>
  <Paragraphs>146</Paragraphs>
  <Slides>21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6" baseType="lpstr">
      <vt:lpstr>Arial</vt:lpstr>
      <vt:lpstr>SimSun</vt:lpstr>
      <vt:lpstr>Wingdings</vt:lpstr>
      <vt:lpstr>VNI-Fato</vt:lpstr>
      <vt:lpstr>Segoe Print</vt:lpstr>
      <vt:lpstr>MS Mincho</vt:lpstr>
      <vt:lpstr>Times New Roman</vt:lpstr>
      <vt:lpstr>Tahoma</vt:lpstr>
      <vt:lpstr>Bookman Old Style</vt:lpstr>
      <vt:lpstr>Yu Gothic UI</vt:lpstr>
      <vt:lpstr>Wingdings 2</vt:lpstr>
      <vt:lpstr>Gill Sans MT</vt:lpstr>
      <vt:lpstr>Verdana</vt:lpstr>
      <vt:lpstr>VNI-Bandit</vt:lpstr>
      <vt:lpstr>Stencil</vt:lpstr>
      <vt:lpstr>Bodoni MT Black</vt:lpstr>
      <vt:lpstr>Bauhaus 93</vt:lpstr>
      <vt:lpstr>VNI-Goudy</vt:lpstr>
      <vt:lpstr>Courier New</vt:lpstr>
      <vt:lpstr>VNI-Garam</vt:lpstr>
      <vt:lpstr>Microsoft YaHei</vt:lpstr>
      <vt:lpstr>Arial Unicode MS</vt:lpstr>
      <vt:lpstr>Calibri Light</vt:lpstr>
      <vt:lpstr>Calibri</vt:lpstr>
      <vt:lpstr>.VnVogue</vt:lpstr>
      <vt:lpstr>Calisto MT</vt:lpstr>
      <vt:lpstr>Modern Love Grunge</vt:lpstr>
      <vt:lpstr>Blackadder ITC</vt:lpstr>
      <vt:lpstr>Colonna MT</vt:lpstr>
      <vt:lpstr>Forte</vt:lpstr>
      <vt:lpstr>Georgia</vt:lpstr>
      <vt:lpstr>Ravie</vt:lpstr>
      <vt:lpstr>Gisha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THI THUY</cp:lastModifiedBy>
  <cp:revision>22</cp:revision>
  <dcterms:created xsi:type="dcterms:W3CDTF">2021-05-18T18:34:00Z</dcterms:created>
  <dcterms:modified xsi:type="dcterms:W3CDTF">2021-07-22T03:50:17Z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